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67" r:id="rId3"/>
    <p:sldId id="258" r:id="rId4"/>
    <p:sldId id="272" r:id="rId5"/>
    <p:sldId id="271" r:id="rId6"/>
    <p:sldId id="278" r:id="rId7"/>
    <p:sldId id="280" r:id="rId8"/>
    <p:sldId id="279" r:id="rId9"/>
    <p:sldId id="273" r:id="rId10"/>
    <p:sldId id="277" r:id="rId11"/>
    <p:sldId id="274" r:id="rId12"/>
    <p:sldId id="275" r:id="rId13"/>
    <p:sldId id="276" r:id="rId14"/>
    <p:sldId id="270" r:id="rId15"/>
  </p:sldIdLst>
  <p:sldSz cx="12192000" cy="6858000"/>
  <p:notesSz cx="6858000" cy="9144000"/>
  <p:embeddedFontLst>
    <p:embeddedFont>
      <p:font typeface="나눔스퀘어 네오 OTF Bold" panose="00000800000000000000" pitchFamily="50" charset="-127"/>
      <p:bold r:id="rId17"/>
    </p:embeddedFont>
    <p:embeddedFont>
      <p:font typeface="나눔스퀘어 네오 OTF ExtraBold" panose="00000900000000000000" pitchFamily="50" charset="-127"/>
      <p:bold r:id="rId18"/>
    </p:embeddedFont>
    <p:embeddedFont>
      <p:font typeface="나눔스퀘어 네오 OTF Heavy" panose="00000A00000000000000" pitchFamily="50" charset="-127"/>
      <p:bold r:id="rId19"/>
    </p:embeddedFont>
    <p:embeddedFont>
      <p:font typeface="나눔스퀘어라운드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FFFF"/>
    <a:srgbClr val="737373"/>
    <a:srgbClr val="FCF6EA"/>
    <a:srgbClr val="F6EDDC"/>
    <a:srgbClr val="F5ECDB"/>
    <a:srgbClr val="F2E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1" autoAdjust="0"/>
    <p:restoredTop sz="90494" autoAdjust="0"/>
  </p:normalViewPr>
  <p:slideViewPr>
    <p:cSldViewPr snapToGrid="0">
      <p:cViewPr varScale="1">
        <p:scale>
          <a:sx n="62" d="100"/>
          <a:sy n="62" d="100"/>
        </p:scale>
        <p:origin x="86" y="2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BFAC7-F513-40DC-A5C7-BCD1A0082B2E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2FE1C-38F0-4BD3-AAAE-BECC9018F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29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23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72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4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82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7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9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3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81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5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67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FE1C-38F0-4BD3-AAAE-BECC9018FD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30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2EBFF-0A31-4129-99C6-0D57C9261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214A2-954C-4495-9C41-445232CB5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2713C-D419-4CC7-82DE-104853CC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59F6-1466-4A49-88A8-E0A270BE1892}" type="datetime1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D0FF5-14D5-4009-97E3-7045187C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FEA67-2689-4FE7-B75D-6BD7C05B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8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14271-34EF-4AA5-AC75-11429D4F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2014D-C052-44A5-98BF-4A0ABF11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8622B-7720-473D-A705-6829031C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8D5F3-BEF5-4A21-8B3F-7B1D7FDDD3EC}" type="datetime1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68D20C-93BD-4727-B428-F9DF0F27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BAEAC-F92A-48AC-B6D0-1B0029EA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0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FAEEDC-DE07-4848-BAC3-D9903AC8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916438-8294-4292-9F19-5D46F746C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1D205-5B60-43FD-BF87-B9DFCC712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2B298-8F51-42FF-A0C4-9C39416FFCAD}" type="datetime1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13216-D4EA-42DC-A530-04271D3F6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F04E-BF65-44F7-8BD8-B00260C58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9637E-9D81-4477-B1E3-B021663D796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266A-BF5E-4BA8-B933-D7B5EBF387A3}"/>
              </a:ext>
            </a:extLst>
          </p:cNvPr>
          <p:cNvSpPr txBox="1"/>
          <p:nvPr userDrawn="1"/>
        </p:nvSpPr>
        <p:spPr>
          <a:xfrm>
            <a:off x="9982201" y="424119"/>
            <a:ext cx="13182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2025.11.18(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화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1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66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05A5DB-5FA9-479A-A0A8-8E1F27B2E89B}"/>
              </a:ext>
            </a:extLst>
          </p:cNvPr>
          <p:cNvSpPr txBox="1"/>
          <p:nvPr/>
        </p:nvSpPr>
        <p:spPr>
          <a:xfrm>
            <a:off x="8789861" y="6164343"/>
            <a:ext cx="3702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발표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권기승 팀장</a:t>
            </a:r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: </a:t>
            </a:r>
            <a:r>
              <a:rPr lang="ko-KR" altLang="en-US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이건 김윤섭 이원영 </a:t>
            </a:r>
            <a:r>
              <a:rPr lang="ko-KR" altLang="en-US" sz="12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이준엽</a:t>
            </a:r>
            <a:endParaRPr lang="ko-KR" altLang="en-US" sz="1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3358D-A691-4643-800C-AF4D6CB3337D}"/>
              </a:ext>
            </a:extLst>
          </p:cNvPr>
          <p:cNvSpPr txBox="1"/>
          <p:nvPr/>
        </p:nvSpPr>
        <p:spPr>
          <a:xfrm>
            <a:off x="1503343" y="120377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35329-E23A-4501-ACE1-377454FBA2B6}"/>
              </a:ext>
            </a:extLst>
          </p:cNvPr>
          <p:cNvSpPr txBox="1"/>
          <p:nvPr/>
        </p:nvSpPr>
        <p:spPr>
          <a:xfrm>
            <a:off x="2039847" y="1855511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UcPeriod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프로젝트 개요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05844-D420-43BC-9380-FE7FD67D45F8}"/>
              </a:ext>
            </a:extLst>
          </p:cNvPr>
          <p:cNvSpPr txBox="1"/>
          <p:nvPr/>
        </p:nvSpPr>
        <p:spPr>
          <a:xfrm>
            <a:off x="5814923" y="1804711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프로젝트 팀 구성</a:t>
            </a:r>
            <a:r>
              <a:rPr lang="en-US" altLang="ko-KR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/</a:t>
            </a: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역할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C7E836-285C-4BF9-B7FA-28262A2A2158}"/>
              </a:ext>
            </a:extLst>
          </p:cNvPr>
          <p:cNvGrpSpPr/>
          <p:nvPr/>
        </p:nvGrpSpPr>
        <p:grpSpPr>
          <a:xfrm>
            <a:off x="5809947" y="2282262"/>
            <a:ext cx="2933816" cy="584775"/>
            <a:chOff x="5809947" y="2282262"/>
            <a:chExt cx="2933816" cy="5847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FC4AA1-61C0-49E3-BD0E-B22B1652DA86}"/>
                </a:ext>
              </a:extLst>
            </p:cNvPr>
            <p:cNvSpPr txBox="1"/>
            <p:nvPr/>
          </p:nvSpPr>
          <p:spPr>
            <a:xfrm>
              <a:off x="5809947" y="2282262"/>
              <a:ext cx="29338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altLang="ko-KR" sz="16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	ⅰ. </a:t>
              </a:r>
              <a:r>
                <a:rPr lang="ko-KR" altLang="en-US" sz="16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팀 소개</a:t>
              </a:r>
              <a:endParaRPr lang="en-US" altLang="ko-KR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lvl="1"/>
              <a:r>
                <a:rPr lang="en-US" altLang="ko-KR" sz="16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	ⅱ. </a:t>
              </a:r>
              <a:r>
                <a:rPr lang="ko-KR" altLang="en-US" sz="16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역할 및 담당 업무</a:t>
              </a:r>
              <a:endParaRPr lang="en-US" altLang="ko-KR" sz="1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797E9E-23D8-417E-9727-3B3DD514D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0016" y1="35691" x2="40016" y2="35691"/>
                          <a14:foregroundMark x1="37510" y1="35004" x2="39450" y2="37065"/>
                          <a14:foregroundMark x1="48626" y1="39733" x2="50404" y2="41512"/>
                          <a14:foregroundMark x1="54850" y1="37348" x2="54729" y2="38601"/>
                          <a14:foregroundMark x1="52506" y1="40259" x2="52223" y2="40986"/>
                          <a14:foregroundMark x1="59580" y1="32902" x2="65158" y2="37348"/>
                          <a14:foregroundMark x1="64592" y1="33347" x2="63056" y2="36823"/>
                          <a14:foregroundMark x1="29588" y1="49313" x2="34842" y2="50970"/>
                          <a14:foregroundMark x1="25829" y1="56669" x2="30558" y2="56386"/>
                          <a14:foregroundMark x1="66128" y1="49151" x2="71948" y2="48747"/>
                          <a14:foregroundMark x1="69563" y1="56952" x2="75141" y2="56669"/>
                          <a14:foregroundMark x1="36823" y1="70816" x2="38480" y2="717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31" t="25432" r="13148" b="24639"/>
            <a:stretch/>
          </p:blipFill>
          <p:spPr>
            <a:xfrm>
              <a:off x="6067425" y="2343296"/>
              <a:ext cx="595208" cy="462709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2DE01F4-5666-4E43-90A9-96D1AD580C40}"/>
              </a:ext>
            </a:extLst>
          </p:cNvPr>
          <p:cNvGrpSpPr/>
          <p:nvPr/>
        </p:nvGrpSpPr>
        <p:grpSpPr>
          <a:xfrm>
            <a:off x="5809947" y="3603198"/>
            <a:ext cx="2933816" cy="449174"/>
            <a:chOff x="5809947" y="3603198"/>
            <a:chExt cx="2933816" cy="44917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C337EE-3525-4D67-9B9A-FD583FBD9CA9}"/>
                </a:ext>
              </a:extLst>
            </p:cNvPr>
            <p:cNvSpPr txBox="1"/>
            <p:nvPr/>
          </p:nvSpPr>
          <p:spPr>
            <a:xfrm>
              <a:off x="5809947" y="3658508"/>
              <a:ext cx="2933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	ⅰ.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연구 개발 과정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endParaRPr>
            </a:p>
          </p:txBody>
        </p:sp>
        <p:pic>
          <p:nvPicPr>
            <p:cNvPr id="2060" name="Picture 12" descr="절차 - 무료 사업개 아이콘">
              <a:extLst>
                <a:ext uri="{FF2B5EF4-FFF2-40B4-BE49-F238E27FC236}">
                  <a16:creationId xmlns:a16="http://schemas.microsoft.com/office/drawing/2014/main" id="{603175BA-17AA-45BA-8636-2690FCF80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30" b="96622" l="2410" r="97590">
                          <a14:foregroundMark x1="28916" y1="5405" x2="28916" y2="5405"/>
                          <a14:foregroundMark x1="15663" y1="5405" x2="15060" y2="5405"/>
                          <a14:foregroundMark x1="4819" y1="6081" x2="4819" y2="6081"/>
                          <a14:foregroundMark x1="3614" y1="8108" x2="2410" y2="9459"/>
                          <a14:foregroundMark x1="15060" y1="18243" x2="15060" y2="18243"/>
                          <a14:foregroundMark x1="40964" y1="6081" x2="42169" y2="6081"/>
                          <a14:foregroundMark x1="79518" y1="20946" x2="80120" y2="20946"/>
                          <a14:foregroundMark x1="68072" y1="17568" x2="68072" y2="18919"/>
                          <a14:foregroundMark x1="93373" y1="16892" x2="93373" y2="18243"/>
                          <a14:foregroundMark x1="15060" y1="57432" x2="16265" y2="56081"/>
                          <a14:foregroundMark x1="17470" y1="69595" x2="18675" y2="69595"/>
                          <a14:foregroundMark x1="15663" y1="83108" x2="16265" y2="82432"/>
                          <a14:foregroundMark x1="81024" y1="38514" x2="81325" y2="39189"/>
                          <a14:foregroundMark x1="80723" y1="37838" x2="81024" y2="38514"/>
                          <a14:foregroundMark x1="77108" y1="84364" x2="77108" y2="83784"/>
                          <a14:foregroundMark x1="51807" y1="83108" x2="53614" y2="83108"/>
                          <a14:foregroundMark x1="74096" y1="69595" x2="78916" y2="69595"/>
                          <a14:foregroundMark x1="78313" y1="96622" x2="84337" y2="95946"/>
                          <a14:foregroundMark x1="97590" y1="80405" x2="97590" y2="80405"/>
                          <a14:backgroundMark x1="75301" y1="89865" x2="76506" y2="88514"/>
                          <a14:backgroundMark x1="76506" y1="88514" x2="77711" y2="87838"/>
                          <a14:backgroundMark x1="77711" y1="87838" x2="76506" y2="87838"/>
                          <a14:backgroundMark x1="76506" y1="87838" x2="76506" y2="87162"/>
                          <a14:backgroundMark x1="76506" y1="87162" x2="76506" y2="87162"/>
                          <a14:backgroundMark x1="76506" y1="87838" x2="76506" y2="87162"/>
                          <a14:backgroundMark x1="53614" y1="72973" x2="54217" y2="74324"/>
                          <a14:backgroundMark x1="54217" y1="75000" x2="53012" y2="75676"/>
                          <a14:backgroundMark x1="75904" y1="62162" x2="77649" y2="63336"/>
                          <a14:backgroundMark x1="76506" y1="87838" x2="77711" y2="87162"/>
                          <a14:backgroundMark x1="75904" y1="86486" x2="77108" y2="86486"/>
                          <a14:backgroundMark x1="81325" y1="37162" x2="81325" y2="37162"/>
                          <a14:backgroundMark x1="81325" y1="37838" x2="81325" y2="37838"/>
                          <a14:backgroundMark x1="82530" y1="39189" x2="82530" y2="39189"/>
                          <a14:backgroundMark x1="81928" y1="38514" x2="81928" y2="385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127" y="3603198"/>
              <a:ext cx="503803" cy="449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E94C566-4065-4602-9BD6-2E6F4F64DE0F}"/>
              </a:ext>
            </a:extLst>
          </p:cNvPr>
          <p:cNvSpPr txBox="1"/>
          <p:nvPr/>
        </p:nvSpPr>
        <p:spPr>
          <a:xfrm>
            <a:off x="465711" y="221630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Project1_AGV </a:t>
            </a:r>
            <a:r>
              <a:rPr lang="ko-KR" altLang="en-US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자율주행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C00CF3-F09A-4BCA-B28B-BD4F92214F40}"/>
              </a:ext>
            </a:extLst>
          </p:cNvPr>
          <p:cNvGrpSpPr/>
          <p:nvPr/>
        </p:nvGrpSpPr>
        <p:grpSpPr>
          <a:xfrm>
            <a:off x="2014447" y="2149566"/>
            <a:ext cx="3123210" cy="533027"/>
            <a:chOff x="1887422" y="2315780"/>
            <a:chExt cx="3123210" cy="5330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7B1A07E-7D14-4C6C-86C1-1E49587E4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31" b="89695" l="55000" r="95188">
                          <a14:foregroundMark x1="74563" y1="6821" x2="74563" y2="6821"/>
                          <a14:foregroundMark x1="75063" y1="43106" x2="75563" y2="60668"/>
                          <a14:foregroundMark x1="75250" y1="73004" x2="75250" y2="76923"/>
                          <a14:foregroundMark x1="57438" y1="87228" x2="56875" y2="88679"/>
                          <a14:foregroundMark x1="55813" y1="88679" x2="55000" y2="886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22"/>
            <a:stretch/>
          </p:blipFill>
          <p:spPr>
            <a:xfrm>
              <a:off x="2302822" y="2315780"/>
              <a:ext cx="588922" cy="53302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ED7FE7-6A04-42BC-B779-BAFA16D9338A}"/>
                </a:ext>
              </a:extLst>
            </p:cNvPr>
            <p:cNvSpPr txBox="1"/>
            <p:nvPr/>
          </p:nvSpPr>
          <p:spPr>
            <a:xfrm>
              <a:off x="1887422" y="2409331"/>
              <a:ext cx="31232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	ⅰ.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문제 제기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(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도입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)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BC59A5-BFD0-4A4E-85DC-4425212FC6B1}"/>
              </a:ext>
            </a:extLst>
          </p:cNvPr>
          <p:cNvGrpSpPr/>
          <p:nvPr/>
        </p:nvGrpSpPr>
        <p:grpSpPr>
          <a:xfrm>
            <a:off x="2014447" y="2627708"/>
            <a:ext cx="3123210" cy="795739"/>
            <a:chOff x="1887422" y="2939691"/>
            <a:chExt cx="3123210" cy="795739"/>
          </a:xfrm>
        </p:grpSpPr>
        <p:pic>
          <p:nvPicPr>
            <p:cNvPr id="2054" name="Picture 6" descr="흰색으로 분리된 전구 아이콘선 벡터 아이콘전구는">
              <a:extLst>
                <a:ext uri="{FF2B5EF4-FFF2-40B4-BE49-F238E27FC236}">
                  <a16:creationId xmlns:a16="http://schemas.microsoft.com/office/drawing/2014/main" id="{9771E282-2E27-43B2-ABB3-1794BC96D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7977" y1="71622" x2="48555" y2="71622"/>
                          <a14:foregroundMark x1="23699" y1="46622" x2="26012" y2="45946"/>
                          <a14:foregroundMark x1="26012" y1="62162" x2="31214" y2="58784"/>
                          <a14:foregroundMark x1="27168" y1="31757" x2="27168" y2="31757"/>
                          <a14:foregroundMark x1="38150" y1="21622" x2="38150" y2="21622"/>
                          <a14:foregroundMark x1="50289" y1="17568" x2="50289" y2="17568"/>
                          <a14:foregroundMark x1="62428" y1="21622" x2="62428" y2="21622"/>
                          <a14:foregroundMark x1="71098" y1="32432" x2="71098" y2="32432"/>
                          <a14:foregroundMark x1="75145" y1="46622" x2="75145" y2="46622"/>
                          <a14:foregroundMark x1="71098" y1="60811" x2="71098" y2="60811"/>
                          <a14:foregroundMark x1="56647" y1="37162" x2="56647" y2="37162"/>
                          <a14:backgroundMark x1="48555" y1="48649" x2="48555" y2="486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205" y="2939691"/>
              <a:ext cx="930155" cy="79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AB1AE6-A39F-4BE5-A745-9DB21950B38B}"/>
                </a:ext>
              </a:extLst>
            </p:cNvPr>
            <p:cNvSpPr txBox="1"/>
            <p:nvPr/>
          </p:nvSpPr>
          <p:spPr>
            <a:xfrm>
              <a:off x="1887422" y="3173958"/>
              <a:ext cx="31232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	ⅱ.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솔루션 제시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41107B-E33A-4DCE-AAD6-60F3CB9F3A6A}"/>
              </a:ext>
            </a:extLst>
          </p:cNvPr>
          <p:cNvGrpSpPr/>
          <p:nvPr/>
        </p:nvGrpSpPr>
        <p:grpSpPr>
          <a:xfrm>
            <a:off x="2026394" y="3359129"/>
            <a:ext cx="3123210" cy="543500"/>
            <a:chOff x="1887422" y="3709801"/>
            <a:chExt cx="3123210" cy="543500"/>
          </a:xfrm>
        </p:grpSpPr>
        <p:pic>
          <p:nvPicPr>
            <p:cNvPr id="2056" name="Picture 8" descr="톱니 바퀴 - 무료 사업개 아이콘">
              <a:extLst>
                <a:ext uri="{FF2B5EF4-FFF2-40B4-BE49-F238E27FC236}">
                  <a16:creationId xmlns:a16="http://schemas.microsoft.com/office/drawing/2014/main" id="{4F80D97D-60F1-4756-9B41-3D51DF8E1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703" b="97297" l="4000" r="93143">
                          <a14:foregroundMark x1="61143" y1="39865" x2="61143" y2="39865"/>
                          <a14:foregroundMark x1="52000" y1="43919" x2="52000" y2="43919"/>
                          <a14:foregroundMark x1="48571" y1="33108" x2="48571" y2="33108"/>
                          <a14:foregroundMark x1="48571" y1="6757" x2="48571" y2="6757"/>
                          <a14:foregroundMark x1="60000" y1="2703" x2="60000" y2="2703"/>
                          <a14:foregroundMark x1="72571" y1="3378" x2="72571" y2="3378"/>
                          <a14:foregroundMark x1="93143" y1="18243" x2="93143" y2="18243"/>
                          <a14:foregroundMark x1="20571" y1="58784" x2="20571" y2="58784"/>
                          <a14:foregroundMark x1="9143" y1="50000" x2="9143" y2="50000"/>
                          <a14:foregroundMark x1="4571" y1="63514" x2="4571" y2="63514"/>
                          <a14:foregroundMark x1="46857" y1="73649" x2="46857" y2="73649"/>
                          <a14:foregroundMark x1="53714" y1="86486" x2="53714" y2="86486"/>
                          <a14:foregroundMark x1="44000" y1="91892" x2="44000" y2="91892"/>
                          <a14:foregroundMark x1="57714" y1="97297" x2="57714" y2="972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7856" y="3709801"/>
              <a:ext cx="642652" cy="5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5A393F-D072-4C08-B254-1F28D82C73B8}"/>
                </a:ext>
              </a:extLst>
            </p:cNvPr>
            <p:cNvSpPr txBox="1"/>
            <p:nvPr/>
          </p:nvSpPr>
          <p:spPr>
            <a:xfrm>
              <a:off x="1887422" y="3813825"/>
              <a:ext cx="31232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	ⅲ.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핵심 기술 및 구현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9C83A8-262A-4CEB-8587-4056E08CA5D9}"/>
              </a:ext>
            </a:extLst>
          </p:cNvPr>
          <p:cNvGrpSpPr/>
          <p:nvPr/>
        </p:nvGrpSpPr>
        <p:grpSpPr>
          <a:xfrm>
            <a:off x="2026394" y="3952477"/>
            <a:ext cx="3123210" cy="513047"/>
            <a:chOff x="1887422" y="4438870"/>
            <a:chExt cx="3123210" cy="513047"/>
          </a:xfrm>
        </p:grpSpPr>
        <p:pic>
          <p:nvPicPr>
            <p:cNvPr id="2058" name="Picture 10" descr="동작, 확인, 체크 표시, 원, 확인, 기본 동작 설정 아이콘, png | PNGWing">
              <a:extLst>
                <a:ext uri="{FF2B5EF4-FFF2-40B4-BE49-F238E27FC236}">
                  <a16:creationId xmlns:a16="http://schemas.microsoft.com/office/drawing/2014/main" id="{6CADED8D-148B-492C-BE0A-3A031F2A7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3778" l="6667" r="91556">
                          <a14:foregroundMark x1="53333" y1="53778" x2="53333" y2="53778"/>
                          <a14:foregroundMark x1="54222" y1="55111" x2="54667" y2="55556"/>
                          <a14:foregroundMark x1="60000" y1="49333" x2="62667" y2="47556"/>
                          <a14:foregroundMark x1="69778" y1="35111" x2="60444" y2="46222"/>
                          <a14:foregroundMark x1="28444" y1="47111" x2="32000" y2="52444"/>
                          <a14:foregroundMark x1="32889" y1="52000" x2="39111" y2="57778"/>
                          <a14:foregroundMark x1="38222" y1="56444" x2="42667" y2="60444"/>
                          <a14:foregroundMark x1="31111" y1="52444" x2="34222" y2="55111"/>
                          <a14:foregroundMark x1="33778" y1="54222" x2="44889" y2="61778"/>
                          <a14:foregroundMark x1="44444" y1="60889" x2="48000" y2="64889"/>
                          <a14:foregroundMark x1="49333" y1="62222" x2="52000" y2="62667"/>
                          <a14:foregroundMark x1="52000" y1="61778" x2="50222" y2="64000"/>
                          <a14:foregroundMark x1="23556" y1="16444" x2="16889" y2="22667"/>
                          <a14:foregroundMark x1="18222" y1="21778" x2="13333" y2="28889"/>
                          <a14:foregroundMark x1="19556" y1="23111" x2="11556" y2="34667"/>
                          <a14:foregroundMark x1="13778" y1="30667" x2="10222" y2="38222"/>
                          <a14:foregroundMark x1="10222" y1="36444" x2="8889" y2="44000"/>
                          <a14:foregroundMark x1="9333" y1="41333" x2="8000" y2="48889"/>
                          <a14:foregroundMark x1="8889" y1="42222" x2="7111" y2="50667"/>
                          <a14:foregroundMark x1="8000" y1="47111" x2="8889" y2="59556"/>
                          <a14:foregroundMark x1="9333" y1="54667" x2="11556" y2="65778"/>
                          <a14:foregroundMark x1="11556" y1="64000" x2="13778" y2="71556"/>
                          <a14:foregroundMark x1="12444" y1="69333" x2="17333" y2="76444"/>
                          <a14:foregroundMark x1="16889" y1="75111" x2="20444" y2="81333"/>
                          <a14:foregroundMark x1="20444" y1="80000" x2="24889" y2="84444"/>
                          <a14:foregroundMark x1="22667" y1="83111" x2="28000" y2="86222"/>
                          <a14:foregroundMark x1="28000" y1="86222" x2="33778" y2="88444"/>
                          <a14:foregroundMark x1="31556" y1="87111" x2="40889" y2="90222"/>
                          <a14:foregroundMark x1="39111" y1="89333" x2="44889" y2="91556"/>
                          <a14:foregroundMark x1="38667" y1="90222" x2="48000" y2="93778"/>
                          <a14:foregroundMark x1="88889" y1="63556" x2="91556" y2="55556"/>
                          <a14:foregroundMark x1="37333" y1="10222" x2="47111" y2="8000"/>
                          <a14:foregroundMark x1="79556" y1="22222" x2="82667" y2="26667"/>
                          <a14:backgroundMark x1="50222" y1="30222" x2="50222" y2="30222"/>
                          <a14:backgroundMark x1="49778" y1="27111" x2="40444" y2="30667"/>
                          <a14:backgroundMark x1="40889" y1="28444" x2="74218" y2="25482"/>
                          <a14:backgroundMark x1="47111" y1="28889" x2="25333" y2="42222"/>
                          <a14:backgroundMark x1="40000" y1="31111" x2="35495" y2="42966"/>
                          <a14:backgroundMark x1="75685" y1="39239" x2="80889" y2="32889"/>
                          <a14:backgroundMark x1="55359" y1="64044" x2="66498" y2="504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709" y="4438870"/>
              <a:ext cx="513047" cy="513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91B9EA-B98D-41F2-8713-DD9791DA16E1}"/>
                </a:ext>
              </a:extLst>
            </p:cNvPr>
            <p:cNvSpPr txBox="1"/>
            <p:nvPr/>
          </p:nvSpPr>
          <p:spPr>
            <a:xfrm>
              <a:off x="1887422" y="4526116"/>
              <a:ext cx="31232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	ⅳ.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  <a:cs typeface="+mn-cs"/>
                </a:rPr>
                <a:t>예상 성과 및 결론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7432D5D-9F71-49AE-8A86-AFED1C6E8BE5}"/>
              </a:ext>
            </a:extLst>
          </p:cNvPr>
          <p:cNvSpPr txBox="1"/>
          <p:nvPr/>
        </p:nvSpPr>
        <p:spPr>
          <a:xfrm>
            <a:off x="5816359" y="3166065"/>
            <a:ext cx="292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ko-KR" altLang="en-US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프로젝트 수행 절차 및 방법</a:t>
            </a:r>
            <a:endParaRPr lang="en-US" altLang="ko-KR" sz="16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06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Net50_Vision">
            <a:hlinkClick r:id="" action="ppaction://media"/>
            <a:extLst>
              <a:ext uri="{FF2B5EF4-FFF2-40B4-BE49-F238E27FC236}">
                <a16:creationId xmlns:a16="http://schemas.microsoft.com/office/drawing/2014/main" id="{60290DE4-ECF4-4304-A6E5-1CE862EC84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7875" y="1950935"/>
            <a:ext cx="5556250" cy="4433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ResNet50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rPr>
              <a:t>모델을 활용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rPr>
              <a:t>방향등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rPr>
              <a:t> 탐지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제시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개요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(Solution Overview)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10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29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798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통합 제어 모듈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(AGV Control)</a:t>
            </a:r>
            <a:b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인지 모듈의 결과를 바탕으로 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AGV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의 속도 및 </a:t>
            </a:r>
            <a:r>
              <a:rPr lang="ko-KR" altLang="en-US" sz="14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조향을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정밀하게 제어하여 신속하고 안전하게 미션 수행</a:t>
            </a:r>
            <a:endParaRPr lang="en-US" altLang="ko-KR" sz="1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제시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개요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(Solution Overview)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11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84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871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결과</a:t>
            </a:r>
            <a:b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외부 환경 변화에 능동적으로 대처하여 요구되는 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가지 필수 미션을 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분 이내에 안정적으로 완주하는 것을 목표</a:t>
            </a:r>
            <a:endParaRPr lang="en-US" altLang="ko-KR" sz="1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제시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개요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(Solution Overview)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12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56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871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결과</a:t>
            </a:r>
            <a:b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외부 환경 변화에 능동적으로 대처하여 요구되는 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가지 필수 미션을 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분 이내에 안정적으로 완주하는 것을 목표</a:t>
            </a:r>
            <a:endParaRPr lang="en-US" altLang="ko-KR" sz="1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제시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개요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(Solution Overview)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13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25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4497646" y="2767281"/>
            <a:ext cx="31967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Q &amp;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D39F5-741D-4A41-88C8-E164FE720392}"/>
              </a:ext>
            </a:extLst>
          </p:cNvPr>
          <p:cNvSpPr txBox="1"/>
          <p:nvPr/>
        </p:nvSpPr>
        <p:spPr>
          <a:xfrm>
            <a:off x="553205" y="48634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Q &amp;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3BB16-511D-4860-A486-66A86FB35A67}"/>
              </a:ext>
            </a:extLst>
          </p:cNvPr>
          <p:cNvSpPr txBox="1"/>
          <p:nvPr/>
        </p:nvSpPr>
        <p:spPr>
          <a:xfrm>
            <a:off x="465711" y="221630"/>
            <a:ext cx="25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16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1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B634FA-A3D8-49F7-85FF-0AF47C76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14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09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5C7A01D-DED1-479C-BC88-E8ACDC91CD6B}"/>
              </a:ext>
            </a:extLst>
          </p:cNvPr>
          <p:cNvGrpSpPr/>
          <p:nvPr/>
        </p:nvGrpSpPr>
        <p:grpSpPr>
          <a:xfrm>
            <a:off x="1946910" y="1957422"/>
            <a:ext cx="8298180" cy="4477108"/>
            <a:chOff x="2667000" y="2068576"/>
            <a:chExt cx="6858000" cy="370008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39C278F-C097-4DD8-990A-A30A67B2A4CD}"/>
                </a:ext>
              </a:extLst>
            </p:cNvPr>
            <p:cNvGrpSpPr/>
            <p:nvPr/>
          </p:nvGrpSpPr>
          <p:grpSpPr>
            <a:xfrm>
              <a:off x="2667000" y="2068576"/>
              <a:ext cx="6858000" cy="3700089"/>
              <a:chOff x="2667000" y="1853723"/>
              <a:chExt cx="6858000" cy="370008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B5371BC-4290-48F7-B290-288ED20BB0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5170" b="73981"/>
              <a:stretch/>
            </p:blipFill>
            <p:spPr>
              <a:xfrm>
                <a:off x="2667000" y="1853723"/>
                <a:ext cx="6858000" cy="744001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3CFF8A0-FC96-4D9F-B1F1-86182C261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281" b="24615"/>
              <a:stretch/>
            </p:blipFill>
            <p:spPr>
              <a:xfrm>
                <a:off x="2667000" y="2597724"/>
                <a:ext cx="6858000" cy="2956088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CF6F46-B54D-4FC8-9670-08BFA2E3E30C}"/>
                </a:ext>
              </a:extLst>
            </p:cNvPr>
            <p:cNvSpPr/>
            <p:nvPr/>
          </p:nvSpPr>
          <p:spPr>
            <a:xfrm>
              <a:off x="6096000" y="2117564"/>
              <a:ext cx="2100943" cy="6950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08232"/>
            <a:ext cx="52132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SynchroBots</a:t>
            </a:r>
            <a:r>
              <a:rPr lang="en-US" altLang="ko-KR" sz="3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en-US" altLang="ko-KR" sz="3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</a:t>
            </a:r>
            <a:br>
              <a:rPr lang="en-US" altLang="ko-KR" sz="3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</a:br>
            <a:r>
              <a:rPr lang="en-US" altLang="ko-KR" sz="3200" dirty="0" err="1">
                <a:solidFill>
                  <a:srgbClr val="FF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Synch</a:t>
            </a:r>
            <a:r>
              <a:rPr lang="en-US" altLang="ko-KR" sz="3200" dirty="0" err="1">
                <a:solidFill>
                  <a:srgbClr val="7030A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sym typeface="Wingdings" panose="05000000000000000000" pitchFamily="2" charset="2"/>
              </a:rPr>
              <a:t>Ro</a:t>
            </a:r>
            <a:r>
              <a:rPr lang="en-US" altLang="ko-KR" dirty="0">
                <a:solidFill>
                  <a:srgbClr val="FF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nization</a:t>
            </a:r>
            <a:r>
              <a:rPr lang="en-US" altLang="ko-KR" dirty="0">
                <a:solidFill>
                  <a:srgbClr val="FF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]</a:t>
            </a:r>
            <a:r>
              <a:rPr lang="en-US" altLang="ko-KR" sz="3200" dirty="0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 + </a:t>
            </a:r>
            <a:r>
              <a:rPr lang="en-US" altLang="ko-KR" sz="3200" dirty="0" err="1">
                <a:solidFill>
                  <a:srgbClr val="7030A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sym typeface="Wingdings" panose="05000000000000000000" pitchFamily="2" charset="2"/>
              </a:rPr>
              <a:t>Ro</a:t>
            </a:r>
            <a:r>
              <a:rPr lang="en-US" altLang="ko-KR" sz="3200" dirty="0" err="1">
                <a:solidFill>
                  <a:srgbClr val="0070C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Bots</a:t>
            </a:r>
            <a:endParaRPr lang="en-US" altLang="ko-KR" sz="3200" dirty="0">
              <a:solidFill>
                <a:srgbClr val="0070C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8288329-1A86-4A44-9302-803B516564C9}"/>
              </a:ext>
            </a:extLst>
          </p:cNvPr>
          <p:cNvCxnSpPr/>
          <p:nvPr/>
        </p:nvCxnSpPr>
        <p:spPr>
          <a:xfrm flipH="1">
            <a:off x="1024128" y="2535936"/>
            <a:ext cx="94540" cy="353568"/>
          </a:xfrm>
          <a:prstGeom prst="line">
            <a:avLst/>
          </a:prstGeom>
          <a:ln>
            <a:solidFill>
              <a:srgbClr val="FCF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265A0A-FDD0-49BC-BD9B-DA1129AC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2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EEA04-966C-4371-9596-A61AA6FC4853}"/>
              </a:ext>
            </a:extLst>
          </p:cNvPr>
          <p:cNvSpPr txBox="1"/>
          <p:nvPr/>
        </p:nvSpPr>
        <p:spPr>
          <a:xfrm>
            <a:off x="781805" y="960294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팀 소개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9E3F4-58B8-4C4E-829A-C67C96B034D4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073A9B-2B3A-4C85-9EAC-1C762ADB53F6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95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0C66E-ED19-4805-B642-44393DBF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29" y="2166378"/>
            <a:ext cx="7838742" cy="421780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7F12A7-646B-406A-A511-3B810A7840F0}"/>
              </a:ext>
            </a:extLst>
          </p:cNvPr>
          <p:cNvSpPr/>
          <p:nvPr/>
        </p:nvSpPr>
        <p:spPr>
          <a:xfrm>
            <a:off x="2438400" y="2590800"/>
            <a:ext cx="7477125" cy="282891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AGV 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시장 성장</a:t>
            </a:r>
            <a:endParaRPr lang="en-US" altLang="ko-KR" sz="1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유연한 대응의 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AGV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문제 제기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615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현황 및 문제 인식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(Current Status and Problem Recognition)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3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BFAA65-BAD7-425E-AC47-F953FE9B6004}"/>
              </a:ext>
            </a:extLst>
          </p:cNvPr>
          <p:cNvCxnSpPr/>
          <p:nvPr/>
        </p:nvCxnSpPr>
        <p:spPr>
          <a:xfrm>
            <a:off x="2438400" y="5419725"/>
            <a:ext cx="7477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CBDABB-81B6-49D1-9082-52C9FE69DE93}"/>
              </a:ext>
            </a:extLst>
          </p:cNvPr>
          <p:cNvSpPr/>
          <p:nvPr/>
        </p:nvSpPr>
        <p:spPr>
          <a:xfrm>
            <a:off x="2552700" y="4400550"/>
            <a:ext cx="20955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F1D9EC-C8B7-4BB8-A6DC-934248D40C1D}"/>
              </a:ext>
            </a:extLst>
          </p:cNvPr>
          <p:cNvSpPr/>
          <p:nvPr/>
        </p:nvSpPr>
        <p:spPr>
          <a:xfrm>
            <a:off x="3094839" y="4367216"/>
            <a:ext cx="209550" cy="1052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94E35C-C014-49FC-8386-84707E8FE843}"/>
              </a:ext>
            </a:extLst>
          </p:cNvPr>
          <p:cNvSpPr/>
          <p:nvPr/>
        </p:nvSpPr>
        <p:spPr>
          <a:xfrm>
            <a:off x="3639359" y="4348164"/>
            <a:ext cx="209550" cy="107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64B2DC-CDC0-4094-9E88-BD0FA0D63AE5}"/>
              </a:ext>
            </a:extLst>
          </p:cNvPr>
          <p:cNvSpPr/>
          <p:nvPr/>
        </p:nvSpPr>
        <p:spPr>
          <a:xfrm>
            <a:off x="4183879" y="4264819"/>
            <a:ext cx="209550" cy="1154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D97BDB-2682-4D7D-8C78-0024188C85DD}"/>
              </a:ext>
            </a:extLst>
          </p:cNvPr>
          <p:cNvSpPr/>
          <p:nvPr/>
        </p:nvSpPr>
        <p:spPr>
          <a:xfrm>
            <a:off x="4657725" y="3986213"/>
            <a:ext cx="328613" cy="18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BC6E60-4E64-4F2C-A502-D5A079A3E212}"/>
              </a:ext>
            </a:extLst>
          </p:cNvPr>
          <p:cNvSpPr/>
          <p:nvPr/>
        </p:nvSpPr>
        <p:spPr>
          <a:xfrm>
            <a:off x="5211006" y="3895725"/>
            <a:ext cx="328613" cy="18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F70A9C0-1BC5-4AAA-B333-F3D0049320FC}"/>
              </a:ext>
            </a:extLst>
          </p:cNvPr>
          <p:cNvGrpSpPr/>
          <p:nvPr/>
        </p:nvGrpSpPr>
        <p:grpSpPr>
          <a:xfrm>
            <a:off x="4645462" y="4002318"/>
            <a:ext cx="375424" cy="1417409"/>
            <a:chOff x="4645462" y="4002318"/>
            <a:chExt cx="375424" cy="141740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D0FA02-BF53-4A68-905C-ADAB90C08915}"/>
                </a:ext>
              </a:extLst>
            </p:cNvPr>
            <p:cNvSpPr/>
            <p:nvPr/>
          </p:nvSpPr>
          <p:spPr>
            <a:xfrm>
              <a:off x="4728399" y="4193385"/>
              <a:ext cx="209550" cy="1226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949BA4-5FE1-4D30-9AE2-12614A125CC2}"/>
                </a:ext>
              </a:extLst>
            </p:cNvPr>
            <p:cNvSpPr txBox="1"/>
            <p:nvPr/>
          </p:nvSpPr>
          <p:spPr>
            <a:xfrm>
              <a:off x="4645462" y="4002318"/>
              <a:ext cx="375424" cy="215444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0.81</a:t>
              </a:r>
              <a:endParaRPr lang="ko-KR" altLang="en-US" sz="8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82D36F0-4DD6-4F5C-B792-FBD3BDBDE10C}"/>
              </a:ext>
            </a:extLst>
          </p:cNvPr>
          <p:cNvGrpSpPr/>
          <p:nvPr/>
        </p:nvGrpSpPr>
        <p:grpSpPr>
          <a:xfrm>
            <a:off x="5187600" y="3877926"/>
            <a:ext cx="375424" cy="1541801"/>
            <a:chOff x="5187600" y="3877926"/>
            <a:chExt cx="375424" cy="154180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E348B5E-9D23-4F7D-B6D0-B47BCF1D2A6E}"/>
                </a:ext>
              </a:extLst>
            </p:cNvPr>
            <p:cNvSpPr/>
            <p:nvPr/>
          </p:nvSpPr>
          <p:spPr>
            <a:xfrm>
              <a:off x="5270538" y="4110040"/>
              <a:ext cx="209550" cy="13096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D64507-A16C-40A4-A575-708958DFE223}"/>
                </a:ext>
              </a:extLst>
            </p:cNvPr>
            <p:cNvSpPr txBox="1"/>
            <p:nvPr/>
          </p:nvSpPr>
          <p:spPr>
            <a:xfrm>
              <a:off x="5187600" y="3877926"/>
              <a:ext cx="375424" cy="215444"/>
            </a:xfrm>
            <a:prstGeom prst="rect">
              <a:avLst/>
            </a:prstGeom>
            <a:solidFill>
              <a:srgbClr val="F8F8F8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0.88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D52560-F1C7-4527-9B91-20D8402628CD}"/>
              </a:ext>
            </a:extLst>
          </p:cNvPr>
          <p:cNvSpPr/>
          <p:nvPr/>
        </p:nvSpPr>
        <p:spPr>
          <a:xfrm>
            <a:off x="5810199" y="4033840"/>
            <a:ext cx="209550" cy="1385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430F5F-CCAD-420F-9D40-849AA9365C79}"/>
              </a:ext>
            </a:extLst>
          </p:cNvPr>
          <p:cNvSpPr/>
          <p:nvPr/>
        </p:nvSpPr>
        <p:spPr>
          <a:xfrm>
            <a:off x="6352337" y="3952877"/>
            <a:ext cx="209550" cy="146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DB97F1B-2397-4A4E-A521-E4C5ED056A7A}"/>
              </a:ext>
            </a:extLst>
          </p:cNvPr>
          <p:cNvSpPr/>
          <p:nvPr/>
        </p:nvSpPr>
        <p:spPr>
          <a:xfrm>
            <a:off x="6894886" y="3838577"/>
            <a:ext cx="209550" cy="1581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71D98C-E170-4FA6-8F43-157F1B0C7BD4}"/>
              </a:ext>
            </a:extLst>
          </p:cNvPr>
          <p:cNvSpPr/>
          <p:nvPr/>
        </p:nvSpPr>
        <p:spPr>
          <a:xfrm>
            <a:off x="7439309" y="3674272"/>
            <a:ext cx="209550" cy="1745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E7884-9B5B-4FC9-9A71-0CE560B8A22A}"/>
              </a:ext>
            </a:extLst>
          </p:cNvPr>
          <p:cNvSpPr/>
          <p:nvPr/>
        </p:nvSpPr>
        <p:spPr>
          <a:xfrm>
            <a:off x="7983926" y="3481388"/>
            <a:ext cx="209550" cy="193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AC0945-3A32-4109-9B48-65A8EE14D80D}"/>
              </a:ext>
            </a:extLst>
          </p:cNvPr>
          <p:cNvSpPr/>
          <p:nvPr/>
        </p:nvSpPr>
        <p:spPr>
          <a:xfrm>
            <a:off x="8521206" y="3300434"/>
            <a:ext cx="209550" cy="2119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C49A40-20E4-499A-8648-BD8BB1844974}"/>
              </a:ext>
            </a:extLst>
          </p:cNvPr>
          <p:cNvSpPr/>
          <p:nvPr/>
        </p:nvSpPr>
        <p:spPr>
          <a:xfrm>
            <a:off x="9068414" y="3124201"/>
            <a:ext cx="209550" cy="229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D4776E-EB7A-4978-9462-66A2C2B8C097}"/>
              </a:ext>
            </a:extLst>
          </p:cNvPr>
          <p:cNvSpPr/>
          <p:nvPr/>
        </p:nvSpPr>
        <p:spPr>
          <a:xfrm>
            <a:off x="9610246" y="2905125"/>
            <a:ext cx="209550" cy="2514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60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AGV </a:t>
            </a: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시장 성장</a:t>
            </a:r>
            <a:endParaRPr lang="en-US" altLang="ko-KR" sz="1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유연한 대응의 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AGV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문제 제기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615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현황 및 문제 인식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(Current Status and Problem Recognition)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4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F72471-7942-4139-9A79-EA780F4A0FD5}"/>
              </a:ext>
            </a:extLst>
          </p:cNvPr>
          <p:cNvGrpSpPr/>
          <p:nvPr/>
        </p:nvGrpSpPr>
        <p:grpSpPr>
          <a:xfrm>
            <a:off x="2726703" y="2087089"/>
            <a:ext cx="7997593" cy="4451823"/>
            <a:chOff x="2726703" y="2087089"/>
            <a:chExt cx="7997593" cy="44518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E81E55-ACC8-40CA-893C-E2197A8C4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968"/>
            <a:stretch/>
          </p:blipFill>
          <p:spPr>
            <a:xfrm>
              <a:off x="2726703" y="4356100"/>
              <a:ext cx="7997591" cy="21828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258669E-3D4B-4A9B-8D6F-57D2DC25B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025"/>
            <a:stretch/>
          </p:blipFill>
          <p:spPr>
            <a:xfrm>
              <a:off x="5607899" y="2087089"/>
              <a:ext cx="5116397" cy="44518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B7263AD-367C-4D9D-863D-98461819B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6989"/>
            <a:stretch/>
          </p:blipFill>
          <p:spPr>
            <a:xfrm>
              <a:off x="2726704" y="2087089"/>
              <a:ext cx="7997591" cy="102441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6EDDE1-252F-4957-83E3-0C49ACEA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11" r="63974" b="49032"/>
          <a:stretch/>
        </p:blipFill>
        <p:spPr>
          <a:xfrm>
            <a:off x="2726703" y="3111500"/>
            <a:ext cx="2881196" cy="1244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61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제시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2853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목표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(Project Goal)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5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9F8FC4E3-F8DE-4449-B654-563BF298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46710"/>
              </p:ext>
            </p:extLst>
          </p:nvPr>
        </p:nvGraphicFramePr>
        <p:xfrm>
          <a:off x="1748361" y="1975956"/>
          <a:ext cx="8695278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520">
                  <a:extLst>
                    <a:ext uri="{9D8B030D-6E8A-4147-A177-3AD203B41FA5}">
                      <a16:colId xmlns:a16="http://schemas.microsoft.com/office/drawing/2014/main" val="858162249"/>
                    </a:ext>
                  </a:extLst>
                </a:gridCol>
                <a:gridCol w="3578879">
                  <a:extLst>
                    <a:ext uri="{9D8B030D-6E8A-4147-A177-3AD203B41FA5}">
                      <a16:colId xmlns:a16="http://schemas.microsoft.com/office/drawing/2014/main" val="1177482201"/>
                    </a:ext>
                  </a:extLst>
                </a:gridCol>
                <a:gridCol w="3578879">
                  <a:extLst>
                    <a:ext uri="{9D8B030D-6E8A-4147-A177-3AD203B41FA5}">
                      <a16:colId xmlns:a16="http://schemas.microsoft.com/office/drawing/2014/main" val="925238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목표 달성 전략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미션 수행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중간 대기 지점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회피 지점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개 미션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LiDAR, IMU,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Computer Vision AI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기반 정확한 인식 및 제어를 통해 미션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45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미션 수행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트랙 완주 시간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분 이내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AGV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최적 속도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경로 추적 알고리즘 구현 및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ROS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분산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00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안정성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주행 멈춤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동작 오류 최소화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센서 퓨전을 통한 정밀 위치 추정 및 견고한 예외 처리 로직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3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69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5134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지능형 인지 모듈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(Computer Vision AI)</a:t>
            </a:r>
            <a:b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카메라를 이용해 신호등 색상 및 장애물 객체를 실시간으로 탐지</a:t>
            </a:r>
            <a:endParaRPr lang="en-US" altLang="ko-KR" sz="1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제시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개요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(Solution Overview)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6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F8D6CB-DCF6-4545-8974-C3F5B79E3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4419"/>
              </p:ext>
            </p:extLst>
          </p:nvPr>
        </p:nvGraphicFramePr>
        <p:xfrm>
          <a:off x="1855290" y="2166378"/>
          <a:ext cx="8481420" cy="4476216"/>
        </p:xfrm>
        <a:graphic>
          <a:graphicData uri="http://schemas.openxmlformats.org/drawingml/2006/table">
            <a:tbl>
              <a:tblPr/>
              <a:tblGrid>
                <a:gridCol w="2120355">
                  <a:extLst>
                    <a:ext uri="{9D8B030D-6E8A-4147-A177-3AD203B41FA5}">
                      <a16:colId xmlns:a16="http://schemas.microsoft.com/office/drawing/2014/main" val="3612332666"/>
                    </a:ext>
                  </a:extLst>
                </a:gridCol>
                <a:gridCol w="2120355">
                  <a:extLst>
                    <a:ext uri="{9D8B030D-6E8A-4147-A177-3AD203B41FA5}">
                      <a16:colId xmlns:a16="http://schemas.microsoft.com/office/drawing/2014/main" val="3986154823"/>
                    </a:ext>
                  </a:extLst>
                </a:gridCol>
                <a:gridCol w="2120355">
                  <a:extLst>
                    <a:ext uri="{9D8B030D-6E8A-4147-A177-3AD203B41FA5}">
                      <a16:colId xmlns:a16="http://schemas.microsoft.com/office/drawing/2014/main" val="1518205284"/>
                    </a:ext>
                  </a:extLst>
                </a:gridCol>
                <a:gridCol w="2120355">
                  <a:extLst>
                    <a:ext uri="{9D8B030D-6E8A-4147-A177-3AD203B41FA5}">
                      <a16:colId xmlns:a16="http://schemas.microsoft.com/office/drawing/2014/main" val="526534279"/>
                    </a:ext>
                  </a:extLst>
                </a:gridCol>
              </a:tblGrid>
              <a:tr h="319590"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지표</a:t>
                      </a:r>
                      <a:endParaRPr lang="ko-KR" altLang="en-US" sz="1500">
                        <a:solidFill>
                          <a:srgbClr val="1B1C1D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설명</a:t>
                      </a:r>
                      <a:endParaRPr lang="ko-KR" altLang="en-US" sz="1500">
                        <a:solidFill>
                          <a:srgbClr val="1B1C1D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이상적인 값</a:t>
                      </a:r>
                      <a:endParaRPr lang="ko-KR" altLang="en-US" sz="1500">
                        <a:solidFill>
                          <a:srgbClr val="1B1C1D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이 프로젝트에서의 의미</a:t>
                      </a:r>
                      <a:endParaRPr lang="ko-KR" altLang="en-US" sz="1500">
                        <a:solidFill>
                          <a:srgbClr val="1B1C1D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638395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pPr rtl="0"/>
                      <a:r>
                        <a:rPr 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Accuracy (</a:t>
                      </a:r>
                      <a:r>
                        <a:rPr lang="ko-KR" alt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정확도</a:t>
                      </a:r>
                      <a:r>
                        <a:rPr lang="en-US" altLang="ko-KR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)</a:t>
                      </a:r>
                      <a:endParaRPr lang="ko-KR" altLang="en-US" sz="1500">
                        <a:solidFill>
                          <a:srgbClr val="1B1C1D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전체 예측 중 올바른 예측의 비율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100%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전체 화살표 중 방향을 정확히 맞춘 비율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261431"/>
                  </a:ext>
                </a:extLst>
              </a:tr>
              <a:tr h="983353">
                <a:tc>
                  <a:txBody>
                    <a:bodyPr/>
                    <a:lstStyle/>
                    <a:p>
                      <a:pPr rtl="0"/>
                      <a:r>
                        <a:rPr 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F1-Score</a:t>
                      </a:r>
                      <a:endParaRPr lang="en-US" sz="1500">
                        <a:solidFill>
                          <a:srgbClr val="1B1C1D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정밀도</a:t>
                      </a:r>
                      <a:r>
                        <a:rPr lang="en-US" altLang="ko-KR" sz="1500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(Precision)</a:t>
                      </a:r>
                      <a:r>
                        <a:rPr lang="ko-KR" altLang="en-US" sz="1500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와 </a:t>
                      </a:r>
                      <a:r>
                        <a:rPr lang="ko-KR" altLang="en-US" sz="1500" dirty="0" err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재현율</a:t>
                      </a:r>
                      <a:r>
                        <a:rPr lang="en-US" altLang="ko-KR" sz="1500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(Recall)</a:t>
                      </a:r>
                      <a:r>
                        <a:rPr lang="ko-KR" altLang="en-US" sz="1500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의 조화 평균</a:t>
                      </a:r>
                      <a:r>
                        <a:rPr lang="en-US" altLang="ko-KR" sz="1500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1.0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모델이 </a:t>
                      </a:r>
                      <a:r>
                        <a:rPr lang="ko-KR" alt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오류 없이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0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과 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을 균형 있게 잘 맞추는 능력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 (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정확도보다 신뢰도 높음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)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992373"/>
                  </a:ext>
                </a:extLst>
              </a:tr>
              <a:tr h="762099">
                <a:tc>
                  <a:txBody>
                    <a:bodyPr/>
                    <a:lstStyle/>
                    <a:p>
                      <a:pPr rtl="0"/>
                      <a:r>
                        <a:rPr 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Confusion Matrix</a:t>
                      </a:r>
                      <a:endParaRPr lang="en-US" sz="1500">
                        <a:solidFill>
                          <a:srgbClr val="1B1C1D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실제 값과 예측 값의 교차표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 (TP, TN, FP, FN)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대각선 값만 높음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모델이 왼쪽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/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오른쪽을 얼마나 헷갈리는지 시각화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598991"/>
                  </a:ext>
                </a:extLst>
              </a:tr>
              <a:tr h="983353">
                <a:tc>
                  <a:txBody>
                    <a:bodyPr/>
                    <a:lstStyle/>
                    <a:p>
                      <a:pPr rtl="0"/>
                      <a:r>
                        <a:rPr 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AUROC</a:t>
                      </a:r>
                      <a:endParaRPr lang="en-US" sz="1500">
                        <a:solidFill>
                          <a:srgbClr val="1B1C1D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ROC 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곡선 아래 면적 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</a:t>
                      </a:r>
                      <a:r>
                        <a:rPr 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Area Under the ROC Curve).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1.0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임계값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(Threshold)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에 상관없이 </a:t>
                      </a:r>
                      <a:r>
                        <a:rPr lang="ko-KR" alt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두 클래스를 구분하는 모델의 능력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 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가장 중요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).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85073"/>
                  </a:ext>
                </a:extLst>
              </a:tr>
              <a:tr h="762099">
                <a:tc>
                  <a:txBody>
                    <a:bodyPr/>
                    <a:lstStyle/>
                    <a:p>
                      <a:pPr rtl="0"/>
                      <a:r>
                        <a:rPr lang="en-US" sz="1500" b="1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AUPR</a:t>
                      </a:r>
                      <a:endParaRPr lang="en-US" sz="1500">
                        <a:solidFill>
                          <a:srgbClr val="1B1C1D"/>
                        </a:solidFill>
                        <a:effectLst/>
                        <a:latin typeface="나눔스퀘어 네오 OTF Bold" panose="00000800000000000000" pitchFamily="50" charset="-127"/>
                        <a:ea typeface="나눔스퀘어 네오 OTF Bold" panose="00000800000000000000" pitchFamily="50" charset="-127"/>
                      </a:endParaRP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정밀도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-</a:t>
                      </a:r>
                      <a:r>
                        <a:rPr lang="ko-KR" alt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재현율 곡선 아래 면적 </a:t>
                      </a:r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</a:t>
                      </a:r>
                      <a:r>
                        <a:rPr lang="en-US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Area Under the PR Curve).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50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1.0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500" b="1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양성 클래스</a:t>
                      </a:r>
                      <a:r>
                        <a:rPr lang="en-US" altLang="ko-KR" sz="1500" b="1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(1: </a:t>
                      </a:r>
                      <a:r>
                        <a:rPr lang="ko-KR" altLang="en-US" sz="1500" b="1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오른쪽 화살표</a:t>
                      </a:r>
                      <a:r>
                        <a:rPr lang="en-US" altLang="ko-KR" sz="1500" b="1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)</a:t>
                      </a:r>
                      <a:r>
                        <a:rPr lang="ko-KR" altLang="en-US" sz="1500" b="1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에 대한 정밀한 예측 능력</a:t>
                      </a:r>
                      <a:r>
                        <a:rPr lang="ko-KR" altLang="en-US" sz="1500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을 평가</a:t>
                      </a:r>
                      <a:r>
                        <a:rPr lang="en-US" altLang="ko-KR" sz="1500" dirty="0">
                          <a:solidFill>
                            <a:srgbClr val="1B1C1D"/>
                          </a:solidFill>
                          <a:effectLst/>
                          <a:latin typeface="나눔스퀘어 네오 OTF Bold" panose="00000800000000000000" pitchFamily="50" charset="-127"/>
                          <a:ea typeface="나눔스퀘어 네오 OTF Bold" panose="00000800000000000000" pitchFamily="50" charset="-127"/>
                        </a:rPr>
                        <a:t>.</a:t>
                      </a:r>
                    </a:p>
                  </a:txBody>
                  <a:tcPr marL="73751" marR="73751" marT="49168" marB="49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12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387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5134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지능형 인지 모듈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(Computer Vision AI)</a:t>
            </a:r>
            <a:b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카메라를 이용해 신호등 색상 및 장애물 객체를 실시간으로 탐지</a:t>
            </a:r>
            <a:endParaRPr lang="en-US" altLang="ko-KR" sz="1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제시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개요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(Solution Overview)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7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97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5134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지능형 인지 모듈</a:t>
            </a:r>
            <a: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(Computer Vision AI)</a:t>
            </a:r>
            <a:br>
              <a:rPr lang="en-US" altLang="ko-KR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ko-KR" altLang="en-US" sz="1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카메라를 이용해 신호등 색상 및 장애물 객체를 실시간으로 탐지</a:t>
            </a:r>
            <a:endParaRPr lang="en-US" altLang="ko-KR" sz="1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제시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개요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(Solution Overview)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8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ACA371-061A-4788-A57D-D26B64798041}"/>
              </a:ext>
            </a:extLst>
          </p:cNvPr>
          <p:cNvGrpSpPr/>
          <p:nvPr/>
        </p:nvGrpSpPr>
        <p:grpSpPr>
          <a:xfrm>
            <a:off x="1715490" y="2411418"/>
            <a:ext cx="9160031" cy="3699892"/>
            <a:chOff x="1057983" y="1393315"/>
            <a:chExt cx="10076034" cy="40698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43E215-7F9C-40DA-9E31-E4D0D86EA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/>
            <a:stretch/>
          </p:blipFill>
          <p:spPr>
            <a:xfrm>
              <a:off x="6095999" y="1394803"/>
              <a:ext cx="5038018" cy="406839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888BF0-B8A6-41F0-8384-6C8D73C7E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000"/>
            <a:stretch/>
          </p:blipFill>
          <p:spPr>
            <a:xfrm>
              <a:off x="1057983" y="1393315"/>
              <a:ext cx="5038016" cy="4068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28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46B37-9917-4AA7-9E31-95EC437AED4B}"/>
              </a:ext>
            </a:extLst>
          </p:cNvPr>
          <p:cNvSpPr txBox="1"/>
          <p:nvPr/>
        </p:nvSpPr>
        <p:spPr>
          <a:xfrm>
            <a:off x="1310955" y="1643158"/>
            <a:ext cx="2929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rPr>
              <a:t>YOLO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rPr>
              <a:t>모델을 활용한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rPr>
              <a:t>방향등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rPr>
              <a:t> 탐지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32FAF-152A-4D22-B727-A9ACF757D0BC}"/>
              </a:ext>
            </a:extLst>
          </p:cNvPr>
          <p:cNvSpPr txBox="1"/>
          <p:nvPr/>
        </p:nvSpPr>
        <p:spPr>
          <a:xfrm>
            <a:off x="781805" y="96029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제시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DF032-50C9-4D82-930D-48DFA6102BDD}"/>
              </a:ext>
            </a:extLst>
          </p:cNvPr>
          <p:cNvSpPr txBox="1"/>
          <p:nvPr/>
        </p:nvSpPr>
        <p:spPr>
          <a:xfrm>
            <a:off x="1118668" y="1298848"/>
            <a:ext cx="3291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솔루션 개요</a:t>
            </a:r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(Solution Overview)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48DF-4431-4F9C-94AD-EA2724074DAA}"/>
              </a:ext>
            </a:extLst>
          </p:cNvPr>
          <p:cNvSpPr txBox="1"/>
          <p:nvPr/>
        </p:nvSpPr>
        <p:spPr>
          <a:xfrm>
            <a:off x="553205" y="62174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Ⅰ. </a:t>
            </a: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개요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BFBDC-3603-42E4-9058-F91EB4145944}"/>
              </a:ext>
            </a:extLst>
          </p:cNvPr>
          <p:cNvSpPr txBox="1"/>
          <p:nvPr/>
        </p:nvSpPr>
        <p:spPr>
          <a:xfrm>
            <a:off x="465711" y="221630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TEAM 1: </a:t>
            </a:r>
            <a:r>
              <a:rPr lang="en-US" altLang="ko-KR" sz="2000" dirty="0" err="1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SynchroBots</a:t>
            </a:r>
            <a:endParaRPr lang="en-US" altLang="ko-KR" sz="20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019B2-CA41-43A2-B851-69862D81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637E-9D81-4477-B1E3-B021663D796D}" type="slidenum">
              <a:rPr lang="ko-KR" altLang="en-US" smtClean="0"/>
              <a:t>9</a:t>
            </a:fld>
            <a:r>
              <a:rPr lang="ko-KR" altLang="en-US" dirty="0"/>
              <a:t> </a:t>
            </a:r>
            <a:r>
              <a:rPr lang="en-US" altLang="ko-KR" dirty="0"/>
              <a:t>/ 14</a:t>
            </a:r>
            <a:endParaRPr lang="ko-KR" altLang="en-US" dirty="0"/>
          </a:p>
        </p:txBody>
      </p:sp>
      <p:pic>
        <p:nvPicPr>
          <p:cNvPr id="16" name="YOLO_Vision">
            <a:hlinkClick r:id="" action="ppaction://media"/>
            <a:extLst>
              <a:ext uri="{FF2B5EF4-FFF2-40B4-BE49-F238E27FC236}">
                <a16:creationId xmlns:a16="http://schemas.microsoft.com/office/drawing/2014/main" id="{74C04FC1-C12D-4779-B3F4-E709C3F573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7875" y="1922895"/>
            <a:ext cx="5556250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730</Words>
  <Application>Microsoft Office PowerPoint</Application>
  <PresentationFormat>와이드스크린</PresentationFormat>
  <Paragraphs>141</Paragraphs>
  <Slides>14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나눔스퀘어 네오 OTF Bold</vt:lpstr>
      <vt:lpstr>맑은 고딕</vt:lpstr>
      <vt:lpstr>나눔스퀘어라운드 Bold</vt:lpstr>
      <vt:lpstr>나눔스퀘어 네오 OTF Heavy</vt:lpstr>
      <vt:lpstr>나눔스퀘어 네오 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권기승</dc:creator>
  <cp:lastModifiedBy>권기승</cp:lastModifiedBy>
  <cp:revision>400</cp:revision>
  <dcterms:created xsi:type="dcterms:W3CDTF">2025-10-17T06:56:03Z</dcterms:created>
  <dcterms:modified xsi:type="dcterms:W3CDTF">2025-10-29T02:06:42Z</dcterms:modified>
</cp:coreProperties>
</file>